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77" r:id="rId4"/>
    <p:sldId id="258" r:id="rId5"/>
    <p:sldId id="271" r:id="rId6"/>
    <p:sldId id="259" r:id="rId7"/>
    <p:sldId id="260" r:id="rId8"/>
    <p:sldId id="261" r:id="rId9"/>
    <p:sldId id="262" r:id="rId10"/>
    <p:sldId id="263" r:id="rId11"/>
    <p:sldId id="272" r:id="rId12"/>
    <p:sldId id="264" r:id="rId13"/>
    <p:sldId id="265" r:id="rId14"/>
    <p:sldId id="266" r:id="rId15"/>
    <p:sldId id="273" r:id="rId16"/>
    <p:sldId id="267" r:id="rId17"/>
    <p:sldId id="268" r:id="rId18"/>
    <p:sldId id="270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96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20/04/1440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20/04/1440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3143272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Chapter </a:t>
            </a:r>
            <a:r>
              <a:rPr lang="en-US" sz="6000" dirty="0" smtClean="0">
                <a:solidFill>
                  <a:srgbClr val="FF0000"/>
                </a:solidFill>
              </a:rPr>
              <a:t>3</a:t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6000" dirty="0" smtClean="0">
                <a:solidFill>
                  <a:srgbClr val="FF0000"/>
                </a:solidFill>
              </a:rPr>
              <a:t>part 1</a:t>
            </a:r>
            <a:r>
              <a:rPr lang="en-US" sz="6000" dirty="0" smtClean="0">
                <a:solidFill>
                  <a:srgbClr val="FF0000"/>
                </a:solidFill>
              </a:rPr>
              <a:t/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Memory </a:t>
            </a:r>
            <a:r>
              <a:rPr lang="en-US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and</a:t>
            </a:r>
            <a:r>
              <a:rPr lang="en-US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Storage Devices</a:t>
            </a:r>
            <a:endParaRPr lang="en-US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143372" y="5857892"/>
            <a:ext cx="5000628" cy="1000108"/>
          </a:xfrm>
        </p:spPr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أعداد:م.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أحمد عبد الإله العاشور</a:t>
            </a:r>
          </a:p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كلية الصيدلة-جامعة البصرة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صورة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3929066"/>
            <a:ext cx="4559508" cy="178595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Kind of storage devices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1. Hard Drive Disk(HDD).</a:t>
            </a:r>
          </a:p>
          <a:p>
            <a:pPr marL="288000" algn="just">
              <a:buNone/>
            </a:pPr>
            <a:r>
              <a:rPr lang="en-US" sz="3600" b="1" dirty="0" smtClean="0"/>
              <a:t>2. Compact Disk (CD Rom ).</a:t>
            </a:r>
          </a:p>
          <a:p>
            <a:pPr algn="just">
              <a:buNone/>
            </a:pPr>
            <a:r>
              <a:rPr lang="en-US" sz="3600" b="1" dirty="0" smtClean="0"/>
              <a:t>3. Compact Disc-Recordable (CD-R).</a:t>
            </a:r>
          </a:p>
          <a:p>
            <a:pPr algn="just">
              <a:buNone/>
            </a:pPr>
            <a:r>
              <a:rPr lang="en-US" sz="3600" b="1" dirty="0" smtClean="0"/>
              <a:t>4. Digital Versatile Disk (DVD).</a:t>
            </a:r>
          </a:p>
          <a:p>
            <a:pPr algn="just">
              <a:buNone/>
            </a:pPr>
            <a:r>
              <a:rPr lang="en-US" sz="3600" b="1" dirty="0" smtClean="0"/>
              <a:t>5. Flash Memory.</a:t>
            </a:r>
          </a:p>
          <a:p>
            <a:pPr algn="just">
              <a:buNone/>
            </a:pPr>
            <a:endParaRPr lang="en-US" sz="3600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Kind of storage devices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3200" b="1" dirty="0" smtClean="0"/>
              <a:t>1</a:t>
            </a:r>
            <a:r>
              <a:rPr lang="en-US" b="1" dirty="0" smtClean="0"/>
              <a:t>. Hard disk</a:t>
            </a:r>
            <a:r>
              <a:rPr lang="en-US" dirty="0" smtClean="0"/>
              <a:t>:-</a:t>
            </a:r>
          </a:p>
          <a:p>
            <a:pPr marL="449263" indent="-449263" algn="just">
              <a:buNone/>
            </a:pPr>
            <a:r>
              <a:rPr lang="en-US" dirty="0" smtClean="0"/>
              <a:t>    * It’s the most important storage media in the</a:t>
            </a:r>
            <a:r>
              <a:rPr lang="ru-RU" dirty="0" smtClean="0"/>
              <a:t> </a:t>
            </a:r>
            <a:r>
              <a:rPr lang="en-US" dirty="0" smtClean="0"/>
              <a:t>computer, it keeps software programs and application programs, it composed of several magnetic disks in single unit.</a:t>
            </a:r>
          </a:p>
          <a:p>
            <a:pPr marL="449263" indent="-449263" algn="just">
              <a:buNone/>
            </a:pPr>
            <a:r>
              <a:rPr lang="en-US" dirty="0" smtClean="0"/>
              <a:t>    *  Hard drives store operating systems and programs as well as data files such as photographs, videos, and documents. </a:t>
            </a:r>
          </a:p>
          <a:p>
            <a:pPr marL="360363" indent="-360363"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Kind of storage devices</a:t>
            </a:r>
            <a:endParaRPr lang="en-US" sz="6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A)  </a:t>
            </a:r>
            <a:r>
              <a:rPr lang="en-US" dirty="0" smtClean="0"/>
              <a:t>An internal hard drive is connected directly to the         </a:t>
            </a:r>
          </a:p>
          <a:p>
            <a:pPr>
              <a:buNone/>
            </a:pPr>
            <a:r>
              <a:rPr lang="en-US" dirty="0" smtClean="0"/>
              <a:t>         motherboard and other components inside the   </a:t>
            </a:r>
          </a:p>
          <a:p>
            <a:pPr>
              <a:buNone/>
            </a:pPr>
            <a:r>
              <a:rPr lang="en-US" dirty="0" smtClean="0"/>
              <a:t>         laptop casing or desktop tower </a:t>
            </a:r>
            <a:r>
              <a:rPr lang="ar-SA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صورة 3" descr="Image result for Hard dis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754368">
            <a:off x="5022392" y="3297764"/>
            <a:ext cx="2694433" cy="31319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Kind of storage devices</a:t>
            </a:r>
            <a:endParaRPr lang="en-US" sz="6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B)  </a:t>
            </a:r>
            <a:r>
              <a:rPr lang="en-US" dirty="0" smtClean="0"/>
              <a:t>An external hard drive has its own casing,  and  </a:t>
            </a:r>
          </a:p>
          <a:p>
            <a:pPr>
              <a:buNone/>
            </a:pPr>
            <a:r>
              <a:rPr lang="en-US" dirty="0" smtClean="0"/>
              <a:t>      connects to the computer with a input port.</a:t>
            </a:r>
            <a:endParaRPr lang="en-US" dirty="0"/>
          </a:p>
        </p:txBody>
      </p:sp>
      <p:pic>
        <p:nvPicPr>
          <p:cNvPr id="4" name="صورة 3" descr="Related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357562"/>
            <a:ext cx="3813239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Kind of storage devises</a:t>
            </a:r>
            <a:endParaRPr lang="en-US" sz="6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i="1" dirty="0" smtClean="0"/>
              <a:t>2</a:t>
            </a:r>
            <a:r>
              <a:rPr lang="en-US" b="1" i="1" dirty="0" smtClean="0"/>
              <a:t>- Compact Disk (CD Rom ):-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It’s an important disk which was a LASER to read the information it’s suitable for storage programs that mix of (Text, graphic and audio) </a:t>
            </a:r>
          </a:p>
          <a:p>
            <a:pPr>
              <a:buNone/>
            </a:pPr>
            <a:r>
              <a:rPr lang="en-US" dirty="0" smtClean="0"/>
              <a:t>   capacity around 700 MB.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</a:t>
            </a:r>
            <a:r>
              <a:rPr lang="en-US" sz="2000" dirty="0" smtClean="0"/>
              <a:t>A-Filled</a:t>
            </a:r>
          </a:p>
          <a:p>
            <a:pPr>
              <a:buNone/>
            </a:pPr>
            <a:r>
              <a:rPr lang="en-US" sz="2000" dirty="0" smtClean="0"/>
              <a:t>                                               B-free space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صورة 4" descr="Image result for capacity c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500438"/>
            <a:ext cx="2667639" cy="30003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Kind of storage devises</a:t>
            </a:r>
            <a:endParaRPr lang="en-US" sz="6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sz="3200" b="1" dirty="0" smtClean="0"/>
              <a:t>3</a:t>
            </a:r>
            <a:r>
              <a:rPr lang="en-US" b="1" dirty="0" smtClean="0"/>
              <a:t>- Compact Disc-Recordable (CD-R):-</a:t>
            </a:r>
          </a:p>
          <a:p>
            <a:pPr marL="0" indent="0" algn="just">
              <a:buNone/>
            </a:pPr>
            <a:r>
              <a:rPr lang="en-US" dirty="0" smtClean="0"/>
              <a:t> Is a digital optical disc storage format. A CD-R disc is a compact disc that can be written once and read many times.</a:t>
            </a:r>
            <a:endParaRPr lang="en-US" dirty="0"/>
          </a:p>
        </p:txBody>
      </p:sp>
      <p:pic>
        <p:nvPicPr>
          <p:cNvPr id="1026" name="Picture 2" descr="Image result for what is cd writer drive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357562"/>
            <a:ext cx="3071809" cy="30718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Kind of storage devices</a:t>
            </a:r>
            <a:endParaRPr lang="en-US" sz="6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i="1" dirty="0" smtClean="0"/>
              <a:t>4</a:t>
            </a:r>
            <a:r>
              <a:rPr lang="en-US" b="1" i="1" dirty="0" smtClean="0"/>
              <a:t>- Digital Versatile Disk (DVD):-</a:t>
            </a:r>
            <a:endParaRPr lang="en-US" dirty="0" smtClean="0"/>
          </a:p>
          <a:p>
            <a:pPr marL="360363" indent="-360363" algn="just">
              <a:buNone/>
            </a:pPr>
            <a:r>
              <a:rPr lang="en-US" dirty="0" smtClean="0"/>
              <a:t>    It’s a high capacity development of CD Rom and CD-R it can store a GB of information it’s used to store high quality films and videos.</a:t>
            </a:r>
          </a:p>
          <a:p>
            <a:pPr marL="273050" indent="87313">
              <a:buNone/>
            </a:pPr>
            <a:r>
              <a:rPr lang="en-US" b="1" i="1" dirty="0" smtClean="0"/>
              <a:t>  </a:t>
            </a:r>
            <a:r>
              <a:rPr lang="en-US" dirty="0" smtClean="0"/>
              <a:t>It capacity is between 4.7-17 GB.</a:t>
            </a:r>
          </a:p>
          <a:p>
            <a:endParaRPr lang="en-US" dirty="0"/>
          </a:p>
        </p:txBody>
      </p:sp>
      <p:pic>
        <p:nvPicPr>
          <p:cNvPr id="4" name="صورة 3" descr="Related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357562"/>
            <a:ext cx="2859405" cy="28251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Kind of storage devices</a:t>
            </a:r>
            <a:endParaRPr lang="en-US" sz="6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i="1" dirty="0" smtClean="0"/>
              <a:t>5-</a:t>
            </a:r>
            <a:r>
              <a:rPr lang="en-US" b="1" i="1" dirty="0" smtClean="0"/>
              <a:t> Flash memory: -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It’s divided into blocks so it saves and erases information in fast way.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صورة 3" descr="Image result for Flash memor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876"/>
            <a:ext cx="2456731" cy="245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صورة 4" descr="Image result for Flash memory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3286124"/>
            <a:ext cx="2063700" cy="24067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932273"/>
            <a:ext cx="8229600" cy="99345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 You So Much</a:t>
            </a:r>
            <a:endParaRPr lang="en-US" sz="6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846980"/>
          </a:xfrm>
        </p:spPr>
        <p:txBody>
          <a:bodyPr>
            <a:normAutofit fontScale="90000"/>
          </a:bodyPr>
          <a:lstStyle/>
          <a:p>
            <a:r>
              <a:rPr lang="ar-IQ" sz="8900" b="1" i="1" dirty="0" smtClean="0">
                <a:solidFill>
                  <a:srgbClr val="FF0000"/>
                </a:solidFill>
              </a:rPr>
              <a:t/>
            </a:r>
            <a:br>
              <a:rPr lang="ar-IQ" sz="8900" b="1" i="1" dirty="0" smtClean="0">
                <a:solidFill>
                  <a:srgbClr val="FF0000"/>
                </a:solidFill>
              </a:rPr>
            </a:br>
            <a:r>
              <a:rPr lang="ar-IQ" sz="8900" b="1" i="1" dirty="0" smtClean="0">
                <a:solidFill>
                  <a:srgbClr val="FF0000"/>
                </a:solidFill>
              </a:rPr>
              <a:t/>
            </a:r>
            <a:br>
              <a:rPr lang="ar-IQ" sz="8900" b="1" i="1" dirty="0" smtClean="0">
                <a:solidFill>
                  <a:srgbClr val="FF0000"/>
                </a:solidFill>
              </a:rPr>
            </a:br>
            <a:r>
              <a:rPr lang="ar-IQ" sz="8900" b="1" i="1" dirty="0" smtClean="0">
                <a:solidFill>
                  <a:srgbClr val="FF0000"/>
                </a:solidFill>
              </a:rPr>
              <a:t/>
            </a:r>
            <a:br>
              <a:rPr lang="ar-IQ" sz="8900" b="1" i="1" dirty="0" smtClean="0">
                <a:solidFill>
                  <a:srgbClr val="FF0000"/>
                </a:solidFill>
              </a:rPr>
            </a:br>
            <a:r>
              <a:rPr lang="ar-IQ" sz="8900" b="1" i="1" dirty="0" smtClean="0">
                <a:solidFill>
                  <a:srgbClr val="FF0000"/>
                </a:solidFill>
              </a:rPr>
              <a:t/>
            </a:r>
            <a:br>
              <a:rPr lang="ar-IQ" sz="8900" b="1" i="1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400" b="1" i="1" dirty="0" smtClean="0">
                <a:solidFill>
                  <a:srgbClr val="FF0000"/>
                </a:solidFill>
              </a:rPr>
              <a:t> </a:t>
            </a:r>
            <a:r>
              <a:rPr lang="en-US" sz="8900" b="1" i="1" dirty="0" smtClean="0">
                <a:solidFill>
                  <a:srgbClr val="FF0000"/>
                </a:solidFill>
              </a:rPr>
              <a:t>Memory</a:t>
            </a:r>
            <a:endParaRPr lang="en-US" sz="89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Computer memory</a:t>
            </a:r>
            <a:r>
              <a:rPr lang="en-US" i="1" dirty="0" smtClean="0"/>
              <a:t> </a:t>
            </a:r>
            <a:r>
              <a:rPr lang="en-US" dirty="0" smtClean="0"/>
              <a:t>is the storage space in computer where data is to be</a:t>
            </a:r>
            <a:r>
              <a:rPr lang="ar-IQ" dirty="0" smtClean="0"/>
              <a:t> </a:t>
            </a:r>
            <a:r>
              <a:rPr lang="en-US" dirty="0" smtClean="0"/>
              <a:t>processed and instructions required for processing are stored. </a:t>
            </a:r>
            <a:endParaRPr lang="ar-IQ" dirty="0" smtClean="0"/>
          </a:p>
          <a:p>
            <a:pPr algn="just"/>
            <a:r>
              <a:rPr lang="en-US" dirty="0" smtClean="0"/>
              <a:t>The memory is</a:t>
            </a:r>
            <a:r>
              <a:rPr lang="ar-IQ" dirty="0" smtClean="0"/>
              <a:t> </a:t>
            </a:r>
            <a:r>
              <a:rPr lang="en-US" dirty="0" smtClean="0"/>
              <a:t>divided into large number of small parts called cells. Each location or cell</a:t>
            </a:r>
            <a:r>
              <a:rPr lang="ar-IQ" dirty="0" smtClean="0"/>
              <a:t> </a:t>
            </a:r>
            <a:r>
              <a:rPr lang="en-US" dirty="0" smtClean="0"/>
              <a:t>has a unique address which varies from zero to memory size minus one</a:t>
            </a:r>
            <a:r>
              <a:rPr lang="ar-IQ" dirty="0" smtClean="0"/>
              <a:t>.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6" y="714356"/>
            <a:ext cx="8929718" cy="5359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i="1" dirty="0" smtClean="0">
                <a:solidFill>
                  <a:srgbClr val="FF0000"/>
                </a:solidFill>
              </a:rPr>
              <a:t>The kinds of memory</a:t>
            </a:r>
            <a:endParaRPr lang="en-US" sz="7200" i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700" b="1" i="1" dirty="0" smtClean="0">
                <a:solidFill>
                  <a:srgbClr val="00B0F0"/>
                </a:solidFill>
              </a:rPr>
              <a:t>We have 3 kinds of memories</a:t>
            </a:r>
            <a:r>
              <a:rPr lang="ar-IQ" sz="4700" b="1" i="1" dirty="0" smtClean="0">
                <a:solidFill>
                  <a:srgbClr val="00B0F0"/>
                </a:solidFill>
              </a:rPr>
              <a:t>-:</a:t>
            </a:r>
            <a:endParaRPr lang="en-US" sz="4700" b="1" i="1" dirty="0" smtClean="0">
              <a:solidFill>
                <a:srgbClr val="00B0F0"/>
              </a:solidFill>
            </a:endParaRPr>
          </a:p>
          <a:p>
            <a:pPr marL="514350" indent="-514350">
              <a:lnSpc>
                <a:spcPct val="120000"/>
              </a:lnSpc>
              <a:buNone/>
            </a:pPr>
            <a:r>
              <a:rPr lang="en-US" sz="4200" b="1" i="1" dirty="0" smtClean="0"/>
              <a:t>1. RAM (Random Access Memory).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en-US" sz="4200" b="1" i="1" dirty="0" smtClean="0"/>
              <a:t>2. ROM (Read Only Memory).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en-US" sz="4200" b="1" i="1" dirty="0" smtClean="0"/>
              <a:t>3. Cash Memory</a:t>
            </a:r>
            <a:r>
              <a:rPr lang="en-US" sz="3000" b="1" i="1" dirty="0" smtClean="0"/>
              <a:t>.</a:t>
            </a:r>
          </a:p>
          <a:p>
            <a:pPr marL="514350" indent="-514350">
              <a:lnSpc>
                <a:spcPct val="120000"/>
              </a:lnSpc>
              <a:buNone/>
            </a:pPr>
            <a:endParaRPr lang="en-US" sz="3000" b="1" i="1" dirty="0" smtClean="0"/>
          </a:p>
          <a:p>
            <a:pPr marL="514350" indent="-514350"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</a:t>
            </a:r>
            <a:endParaRPr lang="en-US" sz="20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rgbClr val="FF0000"/>
                </a:solidFill>
              </a:rPr>
              <a:t>The kinds of memory</a:t>
            </a:r>
            <a:endParaRPr lang="en-US" sz="6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3900" b="1" i="1" dirty="0" smtClean="0"/>
              <a:t>1.</a:t>
            </a:r>
            <a:r>
              <a:rPr lang="en-US" b="1" i="1" dirty="0" smtClean="0"/>
              <a:t>RAM(Random Access Memory):-</a:t>
            </a:r>
            <a:r>
              <a:rPr lang="en-US" dirty="0" smtClean="0"/>
              <a:t>  </a:t>
            </a:r>
          </a:p>
          <a:p>
            <a:pPr algn="just">
              <a:buNone/>
            </a:pPr>
            <a:r>
              <a:rPr lang="en-US" dirty="0" smtClean="0"/>
              <a:t>  The </a:t>
            </a:r>
            <a:r>
              <a:rPr lang="en-US" i="1" dirty="0" smtClean="0">
                <a:solidFill>
                  <a:srgbClr val="FF0000"/>
                </a:solidFill>
              </a:rPr>
              <a:t>main memory </a:t>
            </a:r>
            <a:r>
              <a:rPr lang="en-US" dirty="0" smtClean="0"/>
              <a:t>in the computer, it’s the location where data and programs are currently processed and stored (temporally).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sz="2400" dirty="0" smtClean="0"/>
              <a:t>                               RAM  laptop</a:t>
            </a:r>
            <a:endParaRPr lang="en-US" sz="2400" dirty="0"/>
          </a:p>
        </p:txBody>
      </p:sp>
      <p:pic>
        <p:nvPicPr>
          <p:cNvPr id="5" name="صورة 4" descr="Related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500438"/>
            <a:ext cx="3927355" cy="24499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i="1" dirty="0" smtClean="0">
                <a:solidFill>
                  <a:srgbClr val="FF0000"/>
                </a:solidFill>
              </a:rPr>
              <a:t>The kinds of memory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 RAM is volatile” means that the data is only there while the computer is turned ,when the computer is shout off the content of the RAM is erased.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memory speed is measured in (MHz).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sz="2000" dirty="0" smtClean="0"/>
              <a:t>                                    RAM PC</a:t>
            </a:r>
          </a:p>
        </p:txBody>
      </p:sp>
      <p:pic>
        <p:nvPicPr>
          <p:cNvPr id="4" name="صورة 3" descr="Related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4214818"/>
            <a:ext cx="4143404" cy="18605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The kinds of memory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b="1" i="1" dirty="0" smtClean="0"/>
              <a:t>2</a:t>
            </a:r>
            <a:r>
              <a:rPr lang="en-US" b="1" i="1" dirty="0" smtClean="0"/>
              <a:t>. ROM (Read Only Memory)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It’s another part of the </a:t>
            </a:r>
            <a:r>
              <a:rPr lang="en-US" dirty="0" smtClean="0">
                <a:solidFill>
                  <a:srgbClr val="FF0000"/>
                </a:solidFill>
              </a:rPr>
              <a:t>main memory</a:t>
            </a:r>
            <a:r>
              <a:rPr lang="en-US" dirty="0" smtClean="0"/>
              <a:t>, but with very small capacity to keep the instruction</a:t>
            </a:r>
            <a:r>
              <a:rPr lang="en-US" b="1" i="1" dirty="0" smtClean="0"/>
              <a:t>(BIOS)</a:t>
            </a:r>
            <a:r>
              <a:rPr lang="en-US" dirty="0" smtClean="0"/>
              <a:t> which make computer work when turning it on.</a:t>
            </a:r>
          </a:p>
          <a:p>
            <a:pPr>
              <a:buNone/>
            </a:pPr>
            <a:r>
              <a:rPr lang="en-US" dirty="0" smtClean="0"/>
              <a:t> It’s not volatile and the computer can’t write on it.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صورة 3" descr="Image result for RoM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4286256"/>
            <a:ext cx="3305500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i="1" dirty="0" smtClean="0">
                <a:solidFill>
                  <a:srgbClr val="FF0000"/>
                </a:solidFill>
              </a:rPr>
              <a:t>The kinds of memory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3200" b="1" i="1" dirty="0" smtClean="0"/>
              <a:t>3</a:t>
            </a:r>
            <a:r>
              <a:rPr lang="en-US" b="1" i="1" dirty="0" smtClean="0"/>
              <a:t>. Cash Memory: -</a:t>
            </a:r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   a</a:t>
            </a:r>
            <a:r>
              <a:rPr lang="en-US" dirty="0" smtClean="0"/>
              <a:t>. It’s linked to C.P.U. , It has very fast chip keeps   </a:t>
            </a:r>
          </a:p>
          <a:p>
            <a:pPr algn="just">
              <a:buNone/>
            </a:pPr>
            <a:r>
              <a:rPr lang="en-US" dirty="0" smtClean="0"/>
              <a:t>       frequently used program and data, therefore it  </a:t>
            </a:r>
          </a:p>
          <a:p>
            <a:pPr algn="just">
              <a:buNone/>
            </a:pPr>
            <a:r>
              <a:rPr lang="en-US" dirty="0" smtClean="0"/>
              <a:t>       increase the speed of the computer.</a:t>
            </a:r>
          </a:p>
          <a:p>
            <a:pPr algn="just">
              <a:buNone/>
            </a:pPr>
            <a:r>
              <a:rPr lang="en-US" dirty="0" smtClean="0"/>
              <a:t>   </a:t>
            </a:r>
            <a:r>
              <a:rPr lang="en-US" b="1" dirty="0" smtClean="0"/>
              <a:t>b</a:t>
            </a:r>
            <a:r>
              <a:rPr lang="en-US" dirty="0" smtClean="0"/>
              <a:t>. It reduces the gap speed of computer.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786322"/>
            <a:ext cx="592905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Storage Devices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Secondary memory  or Secondary storage system, includes the disk and other storage media used to store data permanently to keep your software programs and application programs.</a:t>
            </a:r>
          </a:p>
          <a:p>
            <a:pPr algn="just"/>
            <a:r>
              <a:rPr lang="en-US" dirty="0" smtClean="0"/>
              <a:t>You have to save your work on storage devices before shutting the computer down.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6307</TotalTime>
  <Words>634</Words>
  <PresentationFormat>عرض على الشاشة (3:4)‏</PresentationFormat>
  <Paragraphs>84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تدفق</vt:lpstr>
      <vt:lpstr>Chapter 3 part 1 Memory and Storage Devices</vt:lpstr>
      <vt:lpstr>      Memory</vt:lpstr>
      <vt:lpstr>الشريحة 3</vt:lpstr>
      <vt:lpstr>The kinds of memory</vt:lpstr>
      <vt:lpstr>The kinds of memory</vt:lpstr>
      <vt:lpstr>The kinds of memory</vt:lpstr>
      <vt:lpstr>The kinds of memory</vt:lpstr>
      <vt:lpstr>The kinds of memory</vt:lpstr>
      <vt:lpstr>Storage Devices</vt:lpstr>
      <vt:lpstr>Kind of storage devices</vt:lpstr>
      <vt:lpstr>Kind of storage devices</vt:lpstr>
      <vt:lpstr>Kind of storage devices</vt:lpstr>
      <vt:lpstr>Kind of storage devices</vt:lpstr>
      <vt:lpstr>Kind of storage devises</vt:lpstr>
      <vt:lpstr>Kind of storage devises</vt:lpstr>
      <vt:lpstr>Kind of storage devices</vt:lpstr>
      <vt:lpstr>Kind of storage devices</vt:lpstr>
      <vt:lpstr>الشريحة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and Storage Devices</dc:title>
  <dc:creator>A_J_J</dc:creator>
  <cp:lastModifiedBy>A_A_J</cp:lastModifiedBy>
  <cp:revision>98</cp:revision>
  <dcterms:created xsi:type="dcterms:W3CDTF">2017-10-20T06:37:36Z</dcterms:created>
  <dcterms:modified xsi:type="dcterms:W3CDTF">2018-12-28T07:22:25Z</dcterms:modified>
</cp:coreProperties>
</file>